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99308B1-2B7D-4D30-B98A-B8C17E88755E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996D286-C161-4E50-BDD0-72A1DA20184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8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31142" y="243843"/>
            <a:ext cx="11724637" cy="6377940"/>
          </a:xfrm>
          <a:prstGeom prst="rect">
            <a:avLst/>
          </a:prstGeom>
          <a:solidFill>
            <a:srgbClr val="A6B727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1109981" y="882377"/>
            <a:ext cx="9966960" cy="2926080"/>
          </a:xfrm>
        </p:spPr>
        <p:txBody>
          <a:bodyPr anchor="b" anchorCtr="1"/>
          <a:lstStyle>
            <a:lvl1pPr algn="ctr">
              <a:lnSpc>
                <a:spcPct val="85000"/>
              </a:lnSpc>
              <a:defRPr sz="7200" b="1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1709525" y="3869631"/>
            <a:ext cx="8767861" cy="1388168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C21AAD8-ABBD-4634-B5F7-5FE1472A5B4E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pl-PL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F0F810F0-270F-40DA-9136-8AB660ECFD5A}" type="slidenum"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1" y="3733796"/>
            <a:ext cx="8229600" cy="0"/>
          </a:xfrm>
          <a:prstGeom prst="straightConnector1">
            <a:avLst/>
          </a:prstGeom>
          <a:noFill/>
          <a:ln w="10003" cap="flat">
            <a:solidFill>
              <a:srgbClr val="FFFFFF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2829521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8CD675-6A75-483B-8BFA-0BAEB524ACBD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92254E-8CE8-4084-A7AD-050498B174F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505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761996"/>
            <a:ext cx="2324103" cy="541020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143000" y="761996"/>
            <a:ext cx="7429500" cy="54102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A48A53-7124-4C19-9265-49A5C384F8CF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C1DDA-9576-421A-B24D-506D6064085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193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02A8F-ED9C-4554-94F3-260111DA8186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9A1B13-9A3F-4F4B-B68F-235682F0B03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2111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106424" y="1173577"/>
            <a:ext cx="9966960" cy="2926080"/>
          </a:xfrm>
        </p:spPr>
        <p:txBody>
          <a:bodyPr anchor="b" anchorCtr="1">
            <a:noAutofit/>
          </a:bodyPr>
          <a:lstStyle>
            <a:lvl1pPr algn="ctr">
              <a:lnSpc>
                <a:spcPct val="85000"/>
              </a:lnSpc>
              <a:defRPr sz="7200" cap="all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709928" y="4154521"/>
            <a:ext cx="8769096" cy="1363809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2C864A-CEAF-41BE-A3DF-24BBD1D4F538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D7A82E-528A-4746-82D2-9E8B43DFD14B}" type="slidenum"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3" y="4020406"/>
            <a:ext cx="8229600" cy="0"/>
          </a:xfrm>
          <a:prstGeom prst="straightConnector1">
            <a:avLst/>
          </a:prstGeom>
          <a:noFill/>
          <a:ln w="10003" cap="flat">
            <a:solidFill>
              <a:srgbClr val="A6B727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905574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4754880" cy="40233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7608" y="2057400"/>
            <a:ext cx="4754880" cy="40233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069624-6408-4C3F-A6E9-320D931B7088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39AA89-3326-430E-8F04-4DCE360E274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38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143000" y="2721482"/>
            <a:ext cx="4754880" cy="338328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9172" y="1999033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9172" y="2719325"/>
            <a:ext cx="4754880" cy="338328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E9BAF8-C796-492F-B647-4BA0CB6E417E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EF4B0-7CA6-4BC9-8F69-4103B1325F7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785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00074E-4668-45F7-952A-3B29B9811E39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67881-7620-460A-A156-3AADAA3416C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584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11320A-1EF2-4240-946D-E2375A6B9F3E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73A341-D3AB-45C0-9440-A086E466E7A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628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852160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143000" y="2834640"/>
            <a:ext cx="3931920" cy="30175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45B4CC-17A8-4569-A886-93479999EA64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F865B8-12BE-41B1-AA5D-F840610653F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0563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413248" y="1069848"/>
            <a:ext cx="6099048" cy="4800600"/>
          </a:xfrm>
        </p:spPr>
        <p:txBody>
          <a:bodyPr lIns="274320" tIns="182880"/>
          <a:lstStyle>
            <a:lvl1pPr marL="0" indent="0">
              <a:buNone/>
              <a:defRPr sz="28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143000" y="2834640"/>
            <a:ext cx="3931920" cy="28803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87674D-E361-4F77-80E7-88A2BC29E3D0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115FA9-E2AF-4F1C-B32F-F71C5ED65B9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630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B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31142" y="243843"/>
            <a:ext cx="11724637" cy="637794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Placeholder 1"/>
          <p:cNvSpPr txBox="1">
            <a:spLocks noGrp="1"/>
          </p:cNvSpPr>
          <p:nvPr>
            <p:ph type="title"/>
          </p:nvPr>
        </p:nvSpPr>
        <p:spPr>
          <a:xfrm>
            <a:off x="1143000" y="609603"/>
            <a:ext cx="9875520" cy="13563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68" cy="4038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143000" y="6223827"/>
            <a:ext cx="232907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</a:defRPr>
            </a:lvl1pPr>
          </a:lstStyle>
          <a:p>
            <a:pPr lvl="0"/>
            <a:fld id="{5B9AE4F0-C626-4096-93C1-73E7918C26F4}" type="datetime1">
              <a:rPr lang="pl-PL"/>
              <a:pPr lvl="0"/>
              <a:t>2022-03-01</a:t>
            </a:fld>
            <a:endParaRPr lang="pl-PL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949147" y="6223827"/>
            <a:ext cx="471777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329531" y="6223827"/>
            <a:ext cx="170621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</a:defRPr>
            </a:lvl1pPr>
          </a:lstStyle>
          <a:p>
            <a:pPr lvl="0"/>
            <a:fld id="{22BD6BE2-0F51-4405-96F5-10B49B686454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A6B727"/>
          </a:solidFill>
          <a:uFillTx/>
          <a:latin typeface="Corbel"/>
        </a:defRPr>
      </a:lvl1pPr>
    </p:titleStyle>
    <p:bodyStyle>
      <a:lvl1pPr marL="228600" marR="0" lvl="0" indent="-182880" algn="l" defTabSz="914400" rtl="0" fontAlgn="auto" hangingPunct="1">
        <a:lnSpc>
          <a:spcPct val="90000"/>
        </a:lnSpc>
        <a:spcBef>
          <a:spcPts val="1400"/>
        </a:spcBef>
        <a:spcAft>
          <a:spcPts val="0"/>
        </a:spcAft>
        <a:buClr>
          <a:srgbClr val="A6B727"/>
        </a:buClr>
        <a:buSzPct val="80000"/>
        <a:buFont typeface="Corbel" pitchFamily="34"/>
        <a:buChar char="•"/>
        <a:tabLst/>
        <a:defRPr lang="pl-PL" sz="2200" b="0" i="0" u="none" strike="noStrike" kern="1200" cap="none" spc="0" baseline="0">
          <a:solidFill>
            <a:srgbClr val="A6B727"/>
          </a:solidFill>
          <a:uFillTx/>
          <a:latin typeface="Corbel"/>
        </a:defRPr>
      </a:lvl1pPr>
      <a:lvl2pPr marL="457200" marR="0" lvl="1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A6B727"/>
        </a:buClr>
        <a:buSzPct val="80000"/>
        <a:buFont typeface="Corbel" pitchFamily="34"/>
        <a:buChar char="•"/>
        <a:tabLst/>
        <a:defRPr lang="pl-PL" sz="2000" b="0" i="0" u="none" strike="noStrike" kern="1200" cap="none" spc="0" baseline="0">
          <a:solidFill>
            <a:srgbClr val="A6B727"/>
          </a:solidFill>
          <a:uFillTx/>
          <a:latin typeface="Corbel"/>
        </a:defRPr>
      </a:lvl2pPr>
      <a:lvl3pPr marL="731520" marR="0" lvl="2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A6B727"/>
        </a:buClr>
        <a:buSzPct val="80000"/>
        <a:buFont typeface="Corbel" pitchFamily="34"/>
        <a:buChar char="•"/>
        <a:tabLst/>
        <a:defRPr lang="pl-PL" sz="1800" b="0" i="0" u="none" strike="noStrike" kern="1200" cap="none" spc="0" baseline="0">
          <a:solidFill>
            <a:srgbClr val="A6B727"/>
          </a:solidFill>
          <a:uFillTx/>
          <a:latin typeface="Corbel"/>
        </a:defRPr>
      </a:lvl3pPr>
      <a:lvl4pPr marL="1005840" marR="0" lvl="3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A6B727"/>
        </a:buClr>
        <a:buSzPct val="80000"/>
        <a:buFont typeface="Corbel" pitchFamily="34"/>
        <a:buChar char="•"/>
        <a:tabLst/>
        <a:defRPr lang="pl-PL" sz="1600" b="0" i="0" u="none" strike="noStrike" kern="1200" cap="none" spc="0" baseline="0">
          <a:solidFill>
            <a:srgbClr val="A6B727"/>
          </a:solidFill>
          <a:uFillTx/>
          <a:latin typeface="Corbel"/>
        </a:defRPr>
      </a:lvl4pPr>
      <a:lvl5pPr marL="1280160" marR="0" lvl="4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A6B727"/>
        </a:buClr>
        <a:buSzPct val="80000"/>
        <a:buFont typeface="Corbel" pitchFamily="34"/>
        <a:buChar char="•"/>
        <a:tabLst/>
        <a:defRPr lang="pl-PL" sz="1600" b="0" i="0" u="none" strike="noStrike" kern="1200" cap="none" spc="0" baseline="0">
          <a:solidFill>
            <a:srgbClr val="A6B727"/>
          </a:solidFill>
          <a:uFillTx/>
          <a:latin typeface="Corbe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1524003" y="2235195"/>
            <a:ext cx="9144000" cy="2387598"/>
          </a:xfrm>
        </p:spPr>
        <p:txBody>
          <a:bodyPr/>
          <a:lstStyle/>
          <a:p>
            <a:pPr lvl="0"/>
            <a:r>
              <a:rPr lang="pl-PL" sz="2800">
                <a:latin typeface="Times New Roman" pitchFamily="18"/>
                <a:cs typeface="Times New Roman" pitchFamily="18"/>
              </a:rPr>
              <a:t>Przedsiębiorca – Pokrzywdzony oszustwem podatkowym obok Skarbu Państwa – problemy praktyczne.</a:t>
            </a:r>
            <a:br>
              <a:rPr lang="pl-PL" sz="2800">
                <a:latin typeface="Times New Roman" pitchFamily="18"/>
                <a:cs typeface="Times New Roman" pitchFamily="18"/>
              </a:rPr>
            </a:br>
            <a:endParaRPr lang="pl-PL" sz="8000"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Symbol zastępczy stopki 3"/>
          <p:cNvSpPr txBox="1"/>
          <p:nvPr/>
        </p:nvSpPr>
        <p:spPr>
          <a:xfrm>
            <a:off x="4038603" y="6280849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</a:b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/>
            </a:r>
            <a:b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</a:b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64069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74036" y="167783"/>
            <a:ext cx="1164391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Podsumowanie</a:t>
            </a:r>
            <a:endParaRPr lang="pl-PL" sz="1800" b="1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4" name="pole tekstowe 4"/>
          <p:cNvSpPr txBox="1"/>
          <p:nvPr/>
        </p:nvSpPr>
        <p:spPr>
          <a:xfrm>
            <a:off x="1440106" y="2501048"/>
            <a:ext cx="9311783" cy="155952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Wyrok będący na korzyść spółki– potwierdzający </a:t>
            </a:r>
            <a:r>
              <a:rPr lang="pl-PL" sz="18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dokonane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oszustwo, winien obligować organ podatkowy do uchylenia decyzji podatkowej i zwrotu nadpłaty podatku w terminie 30 dni od dnia uchylenia decyzji, bowiem wyrok taki potwierdza działanie spółki w dobrej wierze z zachowaniem należytej staranności i zgodnie z orzecznictwem TSUE umożliwia mu odliczenie podatku naliczonego zgodnie ze stawką WDT 0%.</a:t>
            </a:r>
            <a:endParaRPr lang="pl-PL" sz="1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59406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Times New Roman" pitchFamily="18"/>
                <a:ea typeface="Times New Roman ;mso-bidi-font-family: Calibri"/>
                <a:cs typeface="Times New Roman" pitchFamily="18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pole tekstowe 5"/>
          <p:cNvSpPr txBox="1"/>
          <p:nvPr/>
        </p:nvSpPr>
        <p:spPr>
          <a:xfrm>
            <a:off x="1597511" y="917399"/>
            <a:ext cx="3299667" cy="39703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Art.  286.  [Oszustwo]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§  1. 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Kto, w celu osiągnięcia korzyści majątkowej, doprowadza inną osobę do niekorzystnego rozporządzenia własnym lub cudzym mieniem za pomocą wprowadzenia jej w błąd albo wyzyskania błędu lub niezdolności do należytego pojmowania przedsiębranego działania, podlega karze pozbawienia wolności od 6 miesięcy do lat 8.</a:t>
            </a:r>
          </a:p>
        </p:txBody>
      </p:sp>
      <p:sp>
        <p:nvSpPr>
          <p:cNvPr id="4" name="pole tekstowe 7"/>
          <p:cNvSpPr txBox="1"/>
          <p:nvPr/>
        </p:nvSpPr>
        <p:spPr>
          <a:xfrm>
            <a:off x="7294818" y="917399"/>
            <a:ext cx="3799514" cy="369331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Art.  56.  [Oszustwo podatkowe]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§  1. 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Podatnik, który składając organowi podatkowemu, innemu uprawnionemu organowi lub płatnikowi deklarację lub oświadczenie, podaje nieprawdę lub zataja prawdę albo nie dopełnia obowiązku zawiadomienia o zmianie objętych nimi danych, przez co naraża podatek na uszczuplenie, podlega karze grzywny do 720 stawek dziennych albo karze pozbawienia wolności, albo obu tym karom łącznie.</a:t>
            </a:r>
          </a:p>
        </p:txBody>
      </p:sp>
      <p:pic>
        <p:nvPicPr>
          <p:cNvPr id="5" name="Picture 2" descr="Znak nierówności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897178" y="1735092"/>
            <a:ext cx="2397639" cy="246631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36299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3"/>
          <p:cNvSpPr txBox="1"/>
          <p:nvPr/>
        </p:nvSpPr>
        <p:spPr>
          <a:xfrm>
            <a:off x="1934842" y="492623"/>
            <a:ext cx="7989332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</a:rPr>
              <a:t>W sprawie spółki dochodzi do dwóch niezależnych od siebie przestępstw – chronologicznie pierwszego tj. oszustwa, którego ofiarą stała się spółka, oraz drugiego tj. oszustwa podatkowego, którego ofiarą stał się Skarb Państwa.</a:t>
            </a: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pic>
        <p:nvPicPr>
          <p:cNvPr id="4" name="Obraz 5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842" y="3435291"/>
            <a:ext cx="2227716" cy="9642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AIP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44402" y="4327315"/>
            <a:ext cx="4619621" cy="9905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Koronawirus - nowe rozporządzenie rządowe | conrada.spzzlo.pl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857649" y="2661068"/>
            <a:ext cx="1598618" cy="109720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6" descr="Koronawirus - nowe rozporządzenie rządowe | conrada.spzzlo.pl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876211" y="4032494"/>
            <a:ext cx="1638650" cy="109720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Prostokąt 9"/>
          <p:cNvSpPr/>
          <p:nvPr/>
        </p:nvSpPr>
        <p:spPr>
          <a:xfrm>
            <a:off x="7477670" y="2661068"/>
            <a:ext cx="2446504" cy="92333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5400" b="0" i="0" u="none" strike="noStrike" kern="1200" cap="none" spc="0" baseline="0">
                <a:solidFill>
                  <a:srgbClr val="4472C4"/>
                </a:solidFill>
                <a:effectLst>
                  <a:outerShdw dist="25402" dir="5400000">
                    <a:srgbClr val="6E747A"/>
                  </a:outerShdw>
                </a:effectLst>
                <a:uFillTx/>
                <a:latin typeface="Calibri"/>
              </a:rPr>
              <a:t>SPÓŁKA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306013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87294" y="1406776"/>
            <a:ext cx="11417417" cy="40444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	Czy organy podatkowe zasadnie uznały, że zakwestionowane transakcje w okolicznościach niniejszej sprawy nie uprawniały skarżącej do zastosowania preferencyjnej stawki podatku VAT?</a:t>
            </a:r>
          </a:p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	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Otóż nie.</a:t>
            </a:r>
          </a:p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	Kwestią kluczową jest kwestia działania w „dobrej wierze” przez spółkę, tj. odpowiedź na pytanie „czy spółka wiedziała o nieprawidłowościach związanych z kwestionowanymi dostawami, a jeżeli nie wiedziała, to czy przy zachowaniu należytej staranności kupieckiej mogła i powinna się o tym dowiedzieć?” </a:t>
            </a:r>
            <a:endParaRPr lang="pl-PL" sz="1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	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powinno przy tym budzić wątpliwośc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i w świetle zebranego materiału dowodowego, że Spółka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była osobą trzecią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uczestniczącą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nieumyślnie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w procederze przestępczym. Zatem niniejsza sprawa sprowadza się do rozstrzygnięcia, czy Spółka dochowała staranności „sumiennego kupca" i czy podjęła wszelkich działań, jakich można było od niej </a:t>
            </a:r>
            <a:b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</a:b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 sposób uzasadniony oczekiwać, aby uchronić się od udziału w oszustwie podatkowym popełnionym przez nabywcę. </a:t>
            </a:r>
            <a:endParaRPr lang="pl-PL" sz="1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	Co za tym idzie kluczowe będzie zastanowienie się nad tym jak wygląda sytuacja Przedsiębiorcy – pokrzywdzonego oszustwem podatkowym obok Skarbu Państwa.</a:t>
            </a:r>
            <a:endParaRPr lang="pl-PL" sz="1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294080" y="641945"/>
            <a:ext cx="5603845" cy="7386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Przedmiot sporu</a:t>
            </a: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91090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4"/>
          <p:cNvSpPr txBox="1"/>
          <p:nvPr/>
        </p:nvSpPr>
        <p:spPr>
          <a:xfrm>
            <a:off x="1826001" y="1235912"/>
            <a:ext cx="8539993" cy="1200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Dobra wiara -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konkretniej bycie w dobrej wierze to stan, w którym dana osoba jest przekonana o istnieniu określonego stanu rzeczy, który jest pozytywnie oceniany przez prawo. Stan taki wywiera skutek ochronny wobec strony i służy przede wszystkim tym podmiotom, których sytuacja prawna nie jest klarowna. </a:t>
            </a: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sp>
        <p:nvSpPr>
          <p:cNvPr id="4" name="pole tekstowe 5"/>
          <p:cNvSpPr txBox="1"/>
          <p:nvPr/>
        </p:nvSpPr>
        <p:spPr>
          <a:xfrm>
            <a:off x="5170109" y="497250"/>
            <a:ext cx="1851788" cy="73866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Dobra wiara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sp>
        <p:nvSpPr>
          <p:cNvPr id="5" name="pole tekstowe 7"/>
          <p:cNvSpPr txBox="1"/>
          <p:nvPr/>
        </p:nvSpPr>
        <p:spPr>
          <a:xfrm>
            <a:off x="6577279" y="2517480"/>
            <a:ext cx="5006129" cy="20313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Trybunał Sprawiedliwości Unii Europejskiej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</a:t>
            </a:r>
            <a:b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</a:b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 sprawach z zakresu VAT uznał, że podatnik, który uczestniczył w przestępstwie podatkowym nie będąc tego świadomym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odpowiada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za podatek niezapłacony, bądź wyłudzony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przez stronę trzecią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. Nie powinno się bowiem dodatkowo karać strony pokrzywdzonej przestępstwem oszustwa.</a:t>
            </a: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sp>
        <p:nvSpPr>
          <p:cNvPr id="6" name="pole tekstowe 9"/>
          <p:cNvSpPr txBox="1"/>
          <p:nvPr/>
        </p:nvSpPr>
        <p:spPr>
          <a:xfrm>
            <a:off x="410364" y="2805662"/>
            <a:ext cx="5685638" cy="34163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Dobra wiara i konsekwencje związane z jej zastosowaniem płynące wobec podatnika, mogą być idealnym rozwiązaniem na niekorzystny wpływ na bezpieczeństwo prawne podatnika, które wynika z wysokiego sformalizowania stosunków podatkowo prawnych. Wysoki formalizm i brak uwzględnienia dobrej wiary wywoływać może skutki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wysoce niesprawiedliwe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które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znacząco pogarszają sytuacje podatnika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czy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obniżają renomę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jego przedsiębiorstwa i to mimo braku złej wiary, zachowywania należytej staranności, czy podejmowania działań, które mają uchronić przed oszustwem podatkowym.</a:t>
            </a: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pic>
        <p:nvPicPr>
          <p:cNvPr id="7" name="Picture 2" descr="Dochowanie należytej staranności ważne nie tylko dla VAT, ale też w PIT i  CIT - Marcin Zarzycki, LTCA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146798" y="4644850"/>
            <a:ext cx="2438403" cy="18288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80849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520119"/>
            <a:ext cx="12191996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Czy spółka działała w Dobrej Wierze?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638193" y="1288938"/>
            <a:ext cx="8915619" cy="25853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możemy mieć wątpliwości iż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działania podjęte przez spółkę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wypełniają znamiona działania w tzw. dobrej wierze, bowiem b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Times New Roman" pitchFamily="18"/>
              </a:rPr>
              <a:t>yła ona przekonana o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Times New Roman" pitchFamily="18"/>
              </a:rPr>
              <a:t>rzetelności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Times New Roman" pitchFamily="18"/>
              </a:rPr>
              <a:t>kontrahenta, którego zamiarem jak się później okazało było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Times New Roman" pitchFamily="18"/>
              </a:rPr>
              <a:t>jedynie wprowadzenie w błąd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Times New Roman" pitchFamily="18"/>
              </a:rPr>
              <a:t>spółki oraz 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w celu osiągnięcia korzyści majątkowej, doprowadzenie jej do niekorzystnego rozporządzenia własnym mieniem. Potwierdzają to </a:t>
            </a: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liczne zachowania 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i </a:t>
            </a: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działalność spółki 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służące </a:t>
            </a: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uniknięciu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 ewentualnego oszustwa podatkowego, jak się okazało niestety nieskuteczne bowiem </a:t>
            </a: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nierzetelny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 i </a:t>
            </a: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oszukańczy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 </a:t>
            </a:r>
            <a:r>
              <a:rPr lang="pl-PL" sz="1800" b="1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kontrahent</a:t>
            </a:r>
            <a:r>
              <a:rPr lang="pl-PL" sz="1800" b="0" i="0" u="none" strike="noStrike" kern="1200" cap="none" spc="0" baseline="0">
                <a:solidFill>
                  <a:srgbClr val="212529"/>
                </a:solidFill>
                <a:uFillTx/>
                <a:latin typeface="Times New Roman" pitchFamily="18"/>
                <a:cs typeface="Times New Roman" pitchFamily="18"/>
              </a:rPr>
              <a:t> skutecznie wprowadzał spółkę w błąd, do czasu odkrycia nieprawidłowości i zerwania stosunków z kontrahentem przez spółkę – co również wskazuje na działanie spółki w dobrej wierze. </a:t>
            </a: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pic>
        <p:nvPicPr>
          <p:cNvPr id="5" name="Picture 2" descr="Zasiedzenie w dobrej i złej wierze - co oznaczają? - Kancelaria Actio Blo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24750" y="4116034"/>
            <a:ext cx="2742486" cy="192303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55684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682788" y="330985"/>
            <a:ext cx="282641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Należyta staranność</a:t>
            </a:r>
          </a:p>
        </p:txBody>
      </p:sp>
      <p:sp>
        <p:nvSpPr>
          <p:cNvPr id="4" name="pole tekstowe 4"/>
          <p:cNvSpPr txBox="1"/>
          <p:nvPr/>
        </p:nvSpPr>
        <p:spPr>
          <a:xfrm>
            <a:off x="1469879" y="943459"/>
            <a:ext cx="9374739" cy="1477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Należyta staranność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– zagadnienie to może pojawić się w sytuacji,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gdy prawo obciąża podatnika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skutkami niekorzystnymi w określonym stanie faktycznym, pozwala ono bowiem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uniknąć podatnikowi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owych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niekorzystnych skutków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jednakże pod warunkiem, że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jego działania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podejmowane przed zaistnieniem sytuacji krytycznej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dążyły </a:t>
            </a:r>
            <a:r>
              <a:rPr lang="pl-PL" sz="1800" b="1" i="0" u="sng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co najmniej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do zmniejszenia ryzyka powstania takiej sytuacji. </a:t>
            </a:r>
            <a:endParaRPr lang="pl-PL" sz="1800" b="1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sp>
        <p:nvSpPr>
          <p:cNvPr id="5" name="pole tekstowe 6"/>
          <p:cNvSpPr txBox="1"/>
          <p:nvPr/>
        </p:nvSpPr>
        <p:spPr>
          <a:xfrm>
            <a:off x="503340" y="3184068"/>
            <a:ext cx="4353888" cy="2308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 orzecznictwie Trybunału Sprawiedliwości Unii Europejskiej utarło się, iż negatywne konsekwencje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powinny dotykać podatników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jeśli dokonując aktów należytej staranności, działając z wiedzą w tamtym momencie posiadaną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byli w stanie zidentyfikować kontrahenta jako oszusta podatkowego. </a:t>
            </a:r>
            <a:endParaRPr lang="pl-PL" sz="1800" b="1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sp>
        <p:nvSpPr>
          <p:cNvPr id="6" name="pole tekstowe 8"/>
          <p:cNvSpPr txBox="1"/>
          <p:nvPr/>
        </p:nvSpPr>
        <p:spPr>
          <a:xfrm>
            <a:off x="5379442" y="2747415"/>
            <a:ext cx="6094604" cy="274498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Formą ochrony praw podatnika jest natomiast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zagwarantowanie mu możliwości odliczenia podatku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o ile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wiedział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oraz przy dołożeniu należytej (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a nie szczególnej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czy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nadzwyczajnej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) staranności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mógł się dowiedzieć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o tym, iż wcześniej - we wcześniejszych fazach obrotu ów system naliczeń i odliczeń uległ zachwianiu.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Od podatnika nie można oczekiwać zachowań właściwych dla organu podatkowego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zwłaszcza, że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podatnik nie posiada takich możliwości jak sam organ podatkowy. </a:t>
            </a:r>
            <a:endParaRPr lang="pl-PL" sz="1600" b="1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80849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3"/>
          <p:cNvSpPr txBox="1"/>
          <p:nvPr/>
        </p:nvSpPr>
        <p:spPr>
          <a:xfrm>
            <a:off x="269848" y="461287"/>
            <a:ext cx="1165230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Czy spółka działała z zachowaniem należytej staranności?</a:t>
            </a:r>
          </a:p>
        </p:txBody>
      </p:sp>
      <p:sp>
        <p:nvSpPr>
          <p:cNvPr id="4" name="pole tekstowe 5"/>
          <p:cNvSpPr txBox="1"/>
          <p:nvPr/>
        </p:nvSpPr>
        <p:spPr>
          <a:xfrm>
            <a:off x="1756791" y="1352297"/>
            <a:ext cx="8620387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 stanie faktycznym spółki,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możemy mieć wątpliwości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że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wszystkie działania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strony zmierzały do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uniknięcia oszustwa podatkowego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jednakże spółka ta została wprowadzona w błąd poprzez oszustwo i tak oto jej działania nie przyniosły oczekiwanego efektu,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nie wyklucza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to jednak tego, że spółka działała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z zachowaniem należytej staranności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, bowiem podjęła wszystkie możliwe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racjonalne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logiczne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  <a:cs typeface="Calibri" pitchFamily="34"/>
              </a:rPr>
              <a:t> czynności, które takiemu oszustwu mogłyby zapobiec. </a:t>
            </a: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orbel"/>
            </a:endParaRPr>
          </a:p>
        </p:txBody>
      </p:sp>
      <p:sp>
        <p:nvSpPr>
          <p:cNvPr id="5" name="pole tekstowe 6"/>
          <p:cNvSpPr txBox="1"/>
          <p:nvPr/>
        </p:nvSpPr>
        <p:spPr>
          <a:xfrm>
            <a:off x="1756791" y="3429000"/>
            <a:ext cx="8620387" cy="1477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można bowiem poddawać w wątpliwość tego, iż spółka, zarówno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rzetelnie sprawdziła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kontrahenta jak 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dokonywała kontroli jego działania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upewniła się co od aktywności numeru VAT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była w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uzasadnionym przekonaniu,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iż umowę zawiera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z cypryjskim przedsiębiorcą,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 jak 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mogła przewidywać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że dokumentacja w tym umowa  podpisy </a:t>
            </a:r>
            <a:b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</a:b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i pieczątki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były podrobione.</a:t>
            </a:r>
          </a:p>
        </p:txBody>
      </p:sp>
      <p:pic>
        <p:nvPicPr>
          <p:cNvPr id="6" name="Picture 2" descr="Należyta staranność – co oznacza i jak rozumiana jest przez Ministerstwo  Finansów i organy podatkow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203600" y="4560542"/>
            <a:ext cx="2655015" cy="199126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 txBox="1"/>
          <p:nvPr/>
        </p:nvSpPr>
        <p:spPr>
          <a:xfrm>
            <a:off x="4038603" y="6297628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Kancelaria Adwokacka</a:t>
            </a:r>
            <a:b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1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adwokat dr Mariusz Charkiewicz</a:t>
            </a: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/>
            </a:r>
            <a:b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</a:br>
            <a:r>
              <a:rPr lang="pl-PL" sz="1800" b="0" i="0" u="none" strike="noStrike" kern="1200" cap="none" spc="0" baseline="0">
                <a:solidFill>
                  <a:srgbClr val="A6B727"/>
                </a:solidFill>
                <a:uFillTx/>
                <a:latin typeface="Corbel"/>
                <a:ea typeface="Times New Roman ;mso-bidi-font-family: Calibri"/>
              </a:rPr>
              <a:t>tel. 85 711 97 86</a:t>
            </a:r>
            <a:endParaRPr lang="pl-PL" sz="1200" b="0" i="0" u="none" strike="noStrike" kern="1200" cap="none" spc="0" baseline="0">
              <a:solidFill>
                <a:srgbClr val="A6B727"/>
              </a:solidFill>
              <a:uFillTx/>
              <a:latin typeface="Corbel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670" y="436223"/>
            <a:ext cx="1166908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Organ Podatkowy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97620" y="1859340"/>
            <a:ext cx="10528182" cy="34163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Największym problemem w przytoczonym stanie faktycznym jest podejście organu podatkowego do najważniejszych aspektów sprawy tj.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dobrej wiary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należytej staranności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. Zdaniem organu bowiem spółka nie działała z zachowaniem należytej staranności, lecz przy tym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wskazuje czynności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jakich jego zdaniem zabrakło. Ponadto swoje wnioski i opinie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wyciąga działając z błędnym przekonaniem słuszności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popartym orzecznictwem sądów krajowych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jak 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unijnych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bowiem te wyraźnie wskazują iż organ taki musi postawić się w sytuacji podatnika – co za tym idzie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może uwzględniać w swoich przekonaniach danych zdobytych przez siebie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z wykorzystaniem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dostępnych tylko jemu metod kontroli i badania.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Łatwo jest bowiem stwierdzić po czasie, że dokumenty są sfałszowane, jednakże nieracjonalnym i nielogicznym byłoby sprawdzanie oryginalności każdego dokumentu, który związany byłby  z mniejszą bądź większą działalnością przedsiębiorstwa. Organ podatkowy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winien oceniać dobrą wiarę 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jak i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zachowanie należytej staranności uwzględniając stan wiedzy </a:t>
            </a:r>
            <a:r>
              <a:rPr lang="pl-PL" sz="1800" b="1" i="0" u="sng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z momentu zawierania umowy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, a </a:t>
            </a:r>
            <a:r>
              <a:rPr lang="pl-PL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nie stan wiedzy obecny</a:t>
            </a: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 przenosić na zaistniałe już sytuacje.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odstaw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TM03457444%5b%5bfn=Podstawa%5d%5d</Template>
  <TotalTime>277</TotalTime>
  <Words>852</Words>
  <Application>Microsoft Office PowerPoint</Application>
  <PresentationFormat>Panoramiczny</PresentationFormat>
  <Paragraphs>42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Times New Roman ;mso-bidi-font-family: Calibri</vt:lpstr>
      <vt:lpstr>Podstawa</vt:lpstr>
      <vt:lpstr>Przedsiębiorca – Pokrzywdzony oszustwem podatkowym obok Skarbu Państwa – problemy praktyczne.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Przedsiębiorca – Pokrzywdzony oszustwem podatkowym obok Skarbu Państwa – problemy praktyczne.</dc:title>
  <dc:creator>User1</dc:creator>
  <cp:lastModifiedBy>Michał Dojlido</cp:lastModifiedBy>
  <cp:revision>4</cp:revision>
  <dcterms:created xsi:type="dcterms:W3CDTF">2022-02-25T08:37:36Z</dcterms:created>
  <dcterms:modified xsi:type="dcterms:W3CDTF">2022-03-01T16:29:28Z</dcterms:modified>
</cp:coreProperties>
</file>